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6" r:id="rId6"/>
    <p:sldId id="272" r:id="rId7"/>
    <p:sldId id="269" r:id="rId8"/>
    <p:sldId id="270" r:id="rId9"/>
    <p:sldId id="268" r:id="rId10"/>
    <p:sldId id="271" r:id="rId11"/>
    <p:sldId id="273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40" autoAdjust="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67DFB-50C5-44CA-A686-EDA1D51E333B}" type="datetimeFigureOut">
              <a:rPr lang="de-DE" smtClean="0"/>
              <a:t>04.06.2024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586AF-1547-4F3C-9CBB-763D27646C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0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6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6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586AF-1547-4F3C-9CBB-763D27646C8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7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F7BE3-8A12-C413-80C6-01E154C98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76819B-4593-79CA-A8FB-965A93445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1711A-B14A-EA30-9DA6-73215190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64C5-F5FC-4C4C-A736-54C4D29CF666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5DBD9E-4D10-4AAE-90E0-4461B4E8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74DF5-C696-F035-B409-FF3F1C6F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9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CF5B4-69BB-BCE4-BD18-FCB8AA0A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A44D42-3963-CD1A-E209-E25B855DE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22AA8F-3863-99EB-8C1D-BE57EFAF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DC7B-E2C4-4EFA-846C-CBE17C98ABCA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14AF7-B224-3025-9DFE-F602E39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F3E2-DDBE-AE91-0247-E42CE81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1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1C5BF5-6557-1336-9F83-222B7D86D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CC503E-41E2-2B0E-FE63-5DB3A8771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D04D7-1F91-0CB1-2EF2-BA917B29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4DE7-1E2C-44F2-B027-E9684DBB39D1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E5A93D-F03A-811C-CD83-145C53D7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B125C-ECB1-3CF3-EB5A-CC1695D4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08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B46D8-B87F-FCD7-0C9F-4FE6AB8C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EF1788-6CA3-7BCF-6918-B47EA12B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65AB0-FF60-8C4B-84C5-042C0B8C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7EF5-631A-4EBC-B86F-6AE4694855DF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06966-EFD2-F4A5-6FCC-ADDF54E1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774976-72A8-AF6E-CDEA-A108FFC6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90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5E00A-2687-6A1E-F83E-DD403113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97B31D-90BD-CD0A-5438-F74EFF8DD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03626C-E13F-8C93-DC7F-6EB65003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5B56-4563-4A97-B3D0-EF5E76A1582A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11FAD-8095-9DDF-236C-5D222AE8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5D465-6533-BBAA-7214-7489DB25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40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C880-1AC0-C62A-A8C8-A71905BC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039D0-4E6C-AD56-F71A-BF59F5E1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B7A2A2-6AED-F4B5-5464-A155AE55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17EAB2-98B9-FF82-6BCD-79678D03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D5B1-A115-46F0-BF15-DD73E13E5136}" type="datetime1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05A177-F734-BF42-13C7-EAE6898D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4C4B3-DED6-76FF-3AA3-1F97254F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08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1975D-A375-8696-11E6-EF986BD9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7310B9-1A32-FD33-7CB8-B1BAD88CE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A08D0B-DDAA-2B4A-6747-9AE71D2B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1C9D40-0C84-67F1-AC8E-9535F09AB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7CAE12-8D4C-C680-5E72-5FEBC19E4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68DCA7-9011-47A9-D91E-B6088151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E7BC-FF8D-4BC8-8605-F907F2646898}" type="datetime1">
              <a:rPr lang="de-DE" smtClean="0"/>
              <a:t>04.06.2024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0E441FA-BE09-71C9-7A0B-3EB44E30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90E525-1B20-2FED-FB07-0F52E98C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A92AC-D812-48AE-EE39-807EAAE3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CD3B1D-4820-228E-1409-BAA7FBB3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1284E-AA17-45D1-8ACA-783C7106615A}" type="datetime1">
              <a:rPr lang="de-DE" smtClean="0"/>
              <a:t>04.06.2024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806564-8ED0-BA47-9315-08B58A12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984860-C368-730A-7DC5-35C76B4A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4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9407B1-55E6-4A40-B164-91DEE8CA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D082-2B05-466D-A707-7306A55A3877}" type="datetime1">
              <a:rPr lang="de-DE" smtClean="0"/>
              <a:t>04.06.2024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D2DA9B-1F5E-9932-A379-8F76C310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2A086-6991-6479-760D-A566B4E6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6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82BBB-C969-5088-3483-D32EBE8A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80650-C89B-A88C-C708-5E3082EB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8798F0-922F-A093-2CDD-CFEC29541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128967-C904-8FE7-ACE9-55F1362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16F7-CF61-4164-B095-B1D4CE97EC60}" type="datetime1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48DA07-7A92-A5ED-6ED8-6E47E62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A944A-1ED6-6FE6-06F2-EA836A50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531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45D38-19CB-A955-2AF2-0CFFF420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DAD0F3-398E-9529-B899-59F43B3C9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115289-4890-37F3-9C1E-6DF1A866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1586F9-7314-2E91-C9C7-A506941D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5E53-C1E0-4F38-9698-5CACA31018E6}" type="datetime1">
              <a:rPr lang="de-DE" smtClean="0"/>
              <a:t>04.06.2024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B93D6D-DAC8-9E41-3BA7-FEF30151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0FB528-EF8A-36B4-5598-1AAC249D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A9C3B6-56AC-5404-BDE5-5C498102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924AD-60E2-5174-40A8-C81C5115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904E9-13CD-079B-E20A-BB7757981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A0DAF-016F-4A68-AE4A-AC69384165B9}" type="datetime1">
              <a:rPr lang="de-DE" smtClean="0"/>
              <a:t>04.06.2024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02681-BAA7-2F32-EDB3-C045C90B7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BMS-LAB SS2024 _ function testing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68D10C-B23F-2134-3F63-7BE915E3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D9C5F-7B2C-4B01-8C4C-943ECDFF7E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63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D4F2C-348B-6886-58DE-95CDF2854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6697"/>
            <a:ext cx="9144000" cy="2387600"/>
          </a:xfrm>
        </p:spPr>
        <p:txBody>
          <a:bodyPr/>
          <a:lstStyle/>
          <a:p>
            <a:pPr algn="l"/>
            <a:r>
              <a:rPr lang="de-DE" dirty="0">
                <a:solidFill>
                  <a:srgbClr val="0070C0"/>
                </a:solidFill>
              </a:rPr>
              <a:t>BMS</a:t>
            </a:r>
            <a:r>
              <a:rPr lang="de-DE" dirty="0">
                <a:solidFill>
                  <a:srgbClr val="FF0000"/>
                </a:solidFill>
              </a:rPr>
              <a:t>LAB</a:t>
            </a:r>
            <a:r>
              <a:rPr lang="de-DE" dirty="0"/>
              <a:t> – function testing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A5ABCD-B222-E254-1A79-9C8B2517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990261" y="3849224"/>
            <a:ext cx="3928988" cy="2817152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C845F77C-1450-FCAC-1735-3CBBCCA3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9575"/>
            <a:ext cx="8932506" cy="18594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de-DE" dirty="0"/>
              <a:t>Hochschule Esslingen</a:t>
            </a:r>
          </a:p>
          <a:p>
            <a:pPr algn="l"/>
            <a:r>
              <a:rPr lang="de-DE" dirty="0"/>
              <a:t>FZM, SS2024</a:t>
            </a:r>
          </a:p>
          <a:p>
            <a:pPr algn="l"/>
            <a:endParaRPr lang="de-DE" sz="1100" dirty="0"/>
          </a:p>
          <a:p>
            <a:pPr algn="l"/>
            <a:r>
              <a:rPr lang="de-DE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Dominik Frühm, Aron Gervalla, Stefan Ljubisavljevic, Niklas Gerald Schlosser, Diana Wacker, Jan Wendler</a:t>
            </a:r>
            <a:endParaRPr lang="de-DE" sz="1600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6E2A69-EC64-C133-C126-C362490E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03" y="5461518"/>
            <a:ext cx="1079867" cy="3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 Lower Display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142427"/>
              </p:ext>
            </p:extLst>
          </p:nvPr>
        </p:nvGraphicFramePr>
        <p:xfrm>
          <a:off x="432225" y="1655276"/>
          <a:ext cx="11327552" cy="2235832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895080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670295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347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196931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371821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4774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VoltCell/TmpCell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687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23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Überprüfung, ob die Graphen auf dem Display verschiedene Farben annehmen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graphische Plots sollen auf dem Display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91276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26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Visuelle Überprüfung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Display starten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keine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dem Display sollen Abstufungen des Farbtons für jede Zelle sichtbar sein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713814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Zusatz 27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angeben, dass diese außerhalb des Wertebereichs liegen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 = {30, 35, 40, 50};   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TmpCell= {35, 42, 65, 70};</a:t>
                      </a:r>
                    </a:p>
                    <a:p>
                      <a:pPr algn="ctr" fontAlgn="b"/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VoltCell = {3.00, 3.20, 3.40, 3.60};   VoltCell = {2.10, 3.10, 3.50, 4.80};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Werte außerhalb des Wertebereichs  sollen in </a:t>
                      </a:r>
                      <a:r>
                        <a:rPr lang="de-DE" sz="9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</a:t>
                      </a: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angezeigt werden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algn="ctr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E08B45-D846-EEE3-22B0-54A4BB31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92320" y="3881563"/>
            <a:ext cx="2350971" cy="2528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51A3B7-D334-8FCA-D3B9-0DC30DF30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20307" y="3683945"/>
            <a:ext cx="2357976" cy="2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45C99FA-023F-3DDF-2C4C-80A7D546B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47945"/>
              </p:ext>
            </p:extLst>
          </p:nvPr>
        </p:nvGraphicFramePr>
        <p:xfrm>
          <a:off x="400049" y="1931299"/>
          <a:ext cx="11359727" cy="4308491"/>
        </p:xfrm>
        <a:graphic>
          <a:graphicData uri="http://schemas.openxmlformats.org/drawingml/2006/table">
            <a:tbl>
              <a:tblPr/>
              <a:tblGrid>
                <a:gridCol w="1990544">
                  <a:extLst>
                    <a:ext uri="{9D8B030D-6E8A-4147-A177-3AD203B41FA5}">
                      <a16:colId xmlns:a16="http://schemas.microsoft.com/office/drawing/2014/main" val="1719107939"/>
                    </a:ext>
                  </a:extLst>
                </a:gridCol>
                <a:gridCol w="1990544">
                  <a:extLst>
                    <a:ext uri="{9D8B030D-6E8A-4147-A177-3AD203B41FA5}">
                      <a16:colId xmlns:a16="http://schemas.microsoft.com/office/drawing/2014/main" val="220357413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210254538"/>
                    </a:ext>
                  </a:extLst>
                </a:gridCol>
                <a:gridCol w="1445514">
                  <a:extLst>
                    <a:ext uri="{9D8B030D-6E8A-4147-A177-3AD203B41FA5}">
                      <a16:colId xmlns:a16="http://schemas.microsoft.com/office/drawing/2014/main" val="4022062770"/>
                    </a:ext>
                  </a:extLst>
                </a:gridCol>
                <a:gridCol w="1835621">
                  <a:extLst>
                    <a:ext uri="{9D8B030D-6E8A-4147-A177-3AD203B41FA5}">
                      <a16:colId xmlns:a16="http://schemas.microsoft.com/office/drawing/2014/main" val="586626139"/>
                    </a:ext>
                  </a:extLst>
                </a:gridCol>
                <a:gridCol w="1246464">
                  <a:extLst>
                    <a:ext uri="{9D8B030D-6E8A-4147-A177-3AD203B41FA5}">
                      <a16:colId xmlns:a16="http://schemas.microsoft.com/office/drawing/2014/main" val="284329465"/>
                    </a:ext>
                  </a:extLst>
                </a:gridCol>
                <a:gridCol w="734606">
                  <a:extLst>
                    <a:ext uri="{9D8B030D-6E8A-4147-A177-3AD203B41FA5}">
                      <a16:colId xmlns:a16="http://schemas.microsoft.com/office/drawing/2014/main" val="1071256237"/>
                    </a:ext>
                  </a:extLst>
                </a:gridCol>
                <a:gridCol w="670920">
                  <a:extLst>
                    <a:ext uri="{9D8B030D-6E8A-4147-A177-3AD203B41FA5}">
                      <a16:colId xmlns:a16="http://schemas.microsoft.com/office/drawing/2014/main" val="4015087246"/>
                    </a:ext>
                  </a:extLst>
                </a:gridCol>
              </a:tblGrid>
              <a:tr h="172861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2857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BMS-16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den Strom der Traktionsbatterie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jede 200ms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messen.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Nicht testbar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Ibat ist ein reiner Input in den Funktions-block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15221"/>
                  </a:ext>
                </a:extLst>
              </a:tr>
              <a:tr h="4999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BMS-17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Das BMS muss bei permanenter Überschreitung einer/mehrerer Grenzwerte die Batterie abschalten, d.h. die Schütze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innerhalb von 50ms öffnen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Kombiniert mit Funktionstest aus BMS-18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Abgedeckt durch BMS-18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949674"/>
                  </a:ext>
                </a:extLst>
              </a:tr>
              <a:tr h="7323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8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Überspannungswarnung (&gt; 4.2V)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Überspannungswarnung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true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52227"/>
                  </a:ext>
                </a:extLst>
              </a:tr>
              <a:tr h="75091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Spannungsgrenze von 4.2V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Überspannungswarnung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false 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439505"/>
                  </a:ext>
                </a:extLst>
              </a:tr>
              <a:tr h="8271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9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Unterspannungswarnung (&lt; 2.5V)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Unterspannungswarnung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true 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340167"/>
                  </a:ext>
                </a:extLst>
              </a:tr>
              <a:tr h="82526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Spannung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über der unteren Spannungsgrenze von 2.5V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Unterspannungswarnung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WarningUndervoltage = false 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false 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37375"/>
                  </a:ext>
                </a:extLst>
              </a:tr>
            </a:tbl>
          </a:graphicData>
        </a:graphic>
      </p:graphicFrame>
      <p:sp>
        <p:nvSpPr>
          <p:cNvPr id="32" name="Rechteck 31">
            <a:extLst>
              <a:ext uri="{FF2B5EF4-FFF2-40B4-BE49-F238E27FC236}">
                <a16:creationId xmlns:a16="http://schemas.microsoft.com/office/drawing/2014/main" id="{90C2726E-F676-FF1A-FA1E-0F0B6AD18FF6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Safety-Controller()</a:t>
            </a:r>
            <a:endParaRPr lang="en-DE" sz="900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C4D3006-04C0-0434-1CAD-DC5A2D330709}"/>
              </a:ext>
            </a:extLst>
          </p:cNvPr>
          <p:cNvCxnSpPr>
            <a:cxnSpLocks/>
          </p:cNvCxnSpPr>
          <p:nvPr/>
        </p:nvCxnSpPr>
        <p:spPr>
          <a:xfrm>
            <a:off x="8572926" y="630475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58CCAA0-B8A7-690D-C792-43668A9675C8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3328E56C-7803-F8A9-554C-41F47F82B28E}"/>
              </a:ext>
            </a:extLst>
          </p:cNvPr>
          <p:cNvSpPr txBox="1"/>
          <p:nvPr/>
        </p:nvSpPr>
        <p:spPr>
          <a:xfrm>
            <a:off x="8322315" y="476253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Überspannung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2592B52-1963-D73C-655A-54B32D532E9C}"/>
              </a:ext>
            </a:extLst>
          </p:cNvPr>
          <p:cNvSpPr txBox="1"/>
          <p:nvPr/>
        </p:nvSpPr>
        <p:spPr>
          <a:xfrm>
            <a:off x="10626085" y="592062"/>
            <a:ext cx="1133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Ansteuerung Schütze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A94FB2-C27A-A911-BA49-415E7159F74C}"/>
              </a:ext>
            </a:extLst>
          </p:cNvPr>
          <p:cNvSpPr txBox="1"/>
          <p:nvPr/>
        </p:nvSpPr>
        <p:spPr>
          <a:xfrm>
            <a:off x="8322315" y="618580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Unterpannung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9DB4557-94E0-0469-12D2-DD2C15559CF2}"/>
              </a:ext>
            </a:extLst>
          </p:cNvPr>
          <p:cNvSpPr txBox="1"/>
          <p:nvPr/>
        </p:nvSpPr>
        <p:spPr>
          <a:xfrm>
            <a:off x="8284639" y="749068"/>
            <a:ext cx="10803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Übertemperatur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0106455-0F1B-45BB-B03B-D9B3717F0650}"/>
              </a:ext>
            </a:extLst>
          </p:cNvPr>
          <p:cNvSpPr txBox="1"/>
          <p:nvPr/>
        </p:nvSpPr>
        <p:spPr>
          <a:xfrm>
            <a:off x="8326924" y="901331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Batteriestrom</a:t>
            </a:r>
            <a:endParaRPr lang="en-DE" sz="600" dirty="0">
              <a:solidFill>
                <a:schemeClr val="bg1"/>
              </a:solidFill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85A258F-900C-879D-4E8F-3B026D77374C}"/>
              </a:ext>
            </a:extLst>
          </p:cNvPr>
          <p:cNvCxnSpPr>
            <a:cxnSpLocks/>
          </p:cNvCxnSpPr>
          <p:nvPr/>
        </p:nvCxnSpPr>
        <p:spPr>
          <a:xfrm>
            <a:off x="8572926" y="77654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061A056-8EDD-A812-50D2-D0EC2443880E}"/>
              </a:ext>
            </a:extLst>
          </p:cNvPr>
          <p:cNvCxnSpPr>
            <a:cxnSpLocks/>
          </p:cNvCxnSpPr>
          <p:nvPr/>
        </p:nvCxnSpPr>
        <p:spPr>
          <a:xfrm>
            <a:off x="8572926" y="918433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1990363-63D5-3524-17E9-5804D3E5B1C9}"/>
              </a:ext>
            </a:extLst>
          </p:cNvPr>
          <p:cNvCxnSpPr>
            <a:cxnSpLocks/>
          </p:cNvCxnSpPr>
          <p:nvPr/>
        </p:nvCxnSpPr>
        <p:spPr>
          <a:xfrm>
            <a:off x="8572926" y="105359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1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 Safety Controller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C7F6ECE-9617-0429-AF6B-5635EC58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17508"/>
              </p:ext>
            </p:extLst>
          </p:nvPr>
        </p:nvGraphicFramePr>
        <p:xfrm>
          <a:off x="533399" y="1822348"/>
          <a:ext cx="11226377" cy="4222851"/>
        </p:xfrm>
        <a:graphic>
          <a:graphicData uri="http://schemas.openxmlformats.org/drawingml/2006/table">
            <a:tbl>
              <a:tblPr/>
              <a:tblGrid>
                <a:gridCol w="1967177">
                  <a:extLst>
                    <a:ext uri="{9D8B030D-6E8A-4147-A177-3AD203B41FA5}">
                      <a16:colId xmlns:a16="http://schemas.microsoft.com/office/drawing/2014/main" val="2733163266"/>
                    </a:ext>
                  </a:extLst>
                </a:gridCol>
                <a:gridCol w="1967177">
                  <a:extLst>
                    <a:ext uri="{9D8B030D-6E8A-4147-A177-3AD203B41FA5}">
                      <a16:colId xmlns:a16="http://schemas.microsoft.com/office/drawing/2014/main" val="63937655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3595840903"/>
                    </a:ext>
                  </a:extLst>
                </a:gridCol>
                <a:gridCol w="1428546">
                  <a:extLst>
                    <a:ext uri="{9D8B030D-6E8A-4147-A177-3AD203B41FA5}">
                      <a16:colId xmlns:a16="http://schemas.microsoft.com/office/drawing/2014/main" val="760042948"/>
                    </a:ext>
                  </a:extLst>
                </a:gridCol>
                <a:gridCol w="1719567">
                  <a:extLst>
                    <a:ext uri="{9D8B030D-6E8A-4147-A177-3AD203B41FA5}">
                      <a16:colId xmlns:a16="http://schemas.microsoft.com/office/drawing/2014/main" val="1671957002"/>
                    </a:ext>
                  </a:extLst>
                </a:gridCol>
                <a:gridCol w="1326338">
                  <a:extLst>
                    <a:ext uri="{9D8B030D-6E8A-4147-A177-3AD203B41FA5}">
                      <a16:colId xmlns:a16="http://schemas.microsoft.com/office/drawing/2014/main" val="3230182663"/>
                    </a:ext>
                  </a:extLst>
                </a:gridCol>
                <a:gridCol w="725982">
                  <a:extLst>
                    <a:ext uri="{9D8B030D-6E8A-4147-A177-3AD203B41FA5}">
                      <a16:colId xmlns:a16="http://schemas.microsoft.com/office/drawing/2014/main" val="3932003877"/>
                    </a:ext>
                  </a:extLst>
                </a:gridCol>
                <a:gridCol w="663044">
                  <a:extLst>
                    <a:ext uri="{9D8B030D-6E8A-4147-A177-3AD203B41FA5}">
                      <a16:colId xmlns:a16="http://schemas.microsoft.com/office/drawing/2014/main" val="1814251160"/>
                    </a:ext>
                  </a:extLst>
                </a:gridCol>
              </a:tblGrid>
              <a:tr h="22926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Anforderungsbeschreibung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Testart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Ausführung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Vorgabe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Erwartetes Ergebnis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Status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BE2D5"/>
                          </a:highlight>
                          <a:latin typeface="Aptos Narrow" panose="020B0004020202020204" pitchFamily="34" charset="0"/>
                        </a:rPr>
                        <a:t>Kommentar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7525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Temperaturwarnung (&gt; 60°C)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600ms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einer Temperaturwarnung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true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564785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die Temperatur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3s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wieder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unter der oberen Temperaturgrenze von 60°C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der Temperaturwarnung bei geöffneten Schützen zu unterschiedlichen Zeitpunkten und beobachten ob Schütze nach 3000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WarningOvertemp = false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                                                    Ibat = 350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3000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397881"/>
                  </a:ext>
                </a:extLst>
              </a:tr>
              <a:tr h="99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BMS-18 Zusatz 11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Bei einer permanenten kritischen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Stromwarnung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(&gt; 400A)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,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≥ 600 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anhält, muss das BMS die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Schütze innerhalb von 50ms 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öffnen.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Aufschalten eines Stromes &gt; 400 A zu unterschiedlichen Zeitpunkten und beobachten ob Schütze zwischen 600 - 650 ms geöffnet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450 (nach 1000 ms)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true (nach einer Differenzeit von 600 - 650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393171"/>
                  </a:ext>
                </a:extLst>
              </a:tr>
              <a:tr h="99839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 Schütze darf erst wieder geschlossen werden, wenn sich der Strom für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mindestens 600ms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wieder </a:t>
                      </a:r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unter der oberen Stromgrenze von 400A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befindet.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Allgemeiner Funktionstest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Reset des Stromes auf &lt; 400 A bei geöffneten Schützen zu unterschiedlichen Zeitpunkten und beobachten ob Schütze nach 600 ms wieder geschlossen werden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WarningOvervoltage = false WarningUndervoltage = false  WarningOvertemp = false                                                                           </a:t>
                      </a:r>
                      <a:r>
                        <a:rPr lang="de-DE" sz="8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Ibat = ± 350 (nach 1000 ms)</a:t>
                      </a: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BDUtrigger = false (nach einer Differenzeit von ≥ 600 ms)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5265" marR="5265" marT="52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79995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8A4FAB6-EB15-32DC-84EF-024845D9B5BE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Safety-Controller()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AC2408C-1B4A-E623-DD77-87FDED8C12A5}"/>
              </a:ext>
            </a:extLst>
          </p:cNvPr>
          <p:cNvCxnSpPr>
            <a:cxnSpLocks/>
          </p:cNvCxnSpPr>
          <p:nvPr/>
        </p:nvCxnSpPr>
        <p:spPr>
          <a:xfrm>
            <a:off x="8572926" y="630475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83C6326-1850-FEF0-7FDE-83E7CCA784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5529EF8-5F6C-EDAC-C748-244DF34CD0EB}"/>
              </a:ext>
            </a:extLst>
          </p:cNvPr>
          <p:cNvSpPr txBox="1"/>
          <p:nvPr/>
        </p:nvSpPr>
        <p:spPr>
          <a:xfrm>
            <a:off x="8322315" y="476253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Überspannung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A39D0A-5722-C281-368E-B7A89B01D9B1}"/>
              </a:ext>
            </a:extLst>
          </p:cNvPr>
          <p:cNvSpPr txBox="1"/>
          <p:nvPr/>
        </p:nvSpPr>
        <p:spPr>
          <a:xfrm>
            <a:off x="10626085" y="592062"/>
            <a:ext cx="1133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Ansteuerung Schütze</a:t>
            </a:r>
            <a:endParaRPr lang="en-DE" sz="10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95BE87-F297-D26D-7659-07D521833131}"/>
              </a:ext>
            </a:extLst>
          </p:cNvPr>
          <p:cNvSpPr txBox="1"/>
          <p:nvPr/>
        </p:nvSpPr>
        <p:spPr>
          <a:xfrm>
            <a:off x="8322315" y="618580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Unterpannung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4159D0-ED94-5860-AB47-11CE8354C4BF}"/>
              </a:ext>
            </a:extLst>
          </p:cNvPr>
          <p:cNvSpPr txBox="1"/>
          <p:nvPr/>
        </p:nvSpPr>
        <p:spPr>
          <a:xfrm>
            <a:off x="8284639" y="749068"/>
            <a:ext cx="10803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Warnung Übertemperatur</a:t>
            </a:r>
            <a:endParaRPr lang="en-DE" sz="60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099510-F8C9-C83B-1EFB-375714C58344}"/>
              </a:ext>
            </a:extLst>
          </p:cNvPr>
          <p:cNvSpPr txBox="1"/>
          <p:nvPr/>
        </p:nvSpPr>
        <p:spPr>
          <a:xfrm>
            <a:off x="8326924" y="901331"/>
            <a:ext cx="10350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chemeClr val="bg1"/>
                </a:solidFill>
              </a:rPr>
              <a:t>Batteriestrom</a:t>
            </a:r>
            <a:endParaRPr lang="en-DE" sz="600" dirty="0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0558422-AD03-DA79-31B4-35CECAC9402A}"/>
              </a:ext>
            </a:extLst>
          </p:cNvPr>
          <p:cNvCxnSpPr>
            <a:cxnSpLocks/>
          </p:cNvCxnSpPr>
          <p:nvPr/>
        </p:nvCxnSpPr>
        <p:spPr>
          <a:xfrm>
            <a:off x="8572926" y="77654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FAF67E2-8BBF-669A-4E26-82EEE9CFD4B2}"/>
              </a:ext>
            </a:extLst>
          </p:cNvPr>
          <p:cNvCxnSpPr>
            <a:cxnSpLocks/>
          </p:cNvCxnSpPr>
          <p:nvPr/>
        </p:nvCxnSpPr>
        <p:spPr>
          <a:xfrm>
            <a:off x="8572926" y="918433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E1818C1-EC7A-0108-4B7B-7EE79DAD7334}"/>
              </a:ext>
            </a:extLst>
          </p:cNvPr>
          <p:cNvCxnSpPr>
            <a:cxnSpLocks/>
          </p:cNvCxnSpPr>
          <p:nvPr/>
        </p:nvCxnSpPr>
        <p:spPr>
          <a:xfrm>
            <a:off x="8572926" y="1053594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29FC63-7657-CECA-C4A1-3EB2685B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420" y="635634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65D9126-B4A9-D83D-556D-24F2D2BFBBE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04.06.2024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94E7639-C39E-0378-55E8-611EF1F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052C20-F5C1-3051-2A25-FF8E09C5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Testmethode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1 Cell-Balancing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2 Cell-Voltage</a:t>
            </a: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3 Overtemp</a:t>
            </a:r>
          </a:p>
          <a:p>
            <a:r>
              <a:rPr lang="en-US" sz="3200" dirty="0"/>
              <a:t>4 Upper Display</a:t>
            </a:r>
            <a:endParaRPr lang="en-US" sz="3200" kern="1200" dirty="0">
              <a:latin typeface="+mj-lt"/>
              <a:ea typeface="+mj-ea"/>
              <a:cs typeface="+mj-cs"/>
            </a:endParaRPr>
          </a:p>
          <a:p>
            <a:r>
              <a:rPr lang="en-US" sz="3200" kern="1200" dirty="0">
                <a:latin typeface="+mj-lt"/>
                <a:ea typeface="+mj-ea"/>
                <a:cs typeface="+mj-cs"/>
              </a:rPr>
              <a:t>5 Lower Display</a:t>
            </a:r>
          </a:p>
          <a:p>
            <a:r>
              <a:rPr lang="de-DE" sz="3200" dirty="0"/>
              <a:t>6 Safety Control</a:t>
            </a:r>
          </a:p>
          <a:p>
            <a:endParaRPr lang="en-DE" sz="320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1EC57B6-A0BA-6C50-3121-8E1D4ED5BBE7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8570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6B6D16-F6ED-1F57-4BB5-0FBD8B1B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8808" cy="1559173"/>
          </a:xfrm>
          <a:prstGeom prst="rect">
            <a:avLst/>
          </a:prstGeom>
        </p:spPr>
      </p:pic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1A4A3DB3-D254-4EE7-5D07-00E61CD6A43A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 flipH="1">
            <a:off x="1901891" y="2773264"/>
            <a:ext cx="6986821" cy="12700"/>
          </a:xfrm>
          <a:prstGeom prst="bentConnector5">
            <a:avLst>
              <a:gd name="adj1" fmla="val -27175"/>
              <a:gd name="adj2" fmla="val 21517520"/>
              <a:gd name="adj3" fmla="val 11081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15810A-9371-EDA2-C148-CAE6A51B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BMS-LAB SS2024 _ function testing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DAAE12-8C03-8A7F-388A-E61E6AF9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D9C5F-7B2C-4B01-8C4C-943ECDFF7E6C}" type="slidenum">
              <a:rPr lang="de-DE" smtClean="0"/>
              <a:t>3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B9F6515-7796-164F-18ED-6901B15E427D}"/>
              </a:ext>
            </a:extLst>
          </p:cNvPr>
          <p:cNvSpPr/>
          <p:nvPr/>
        </p:nvSpPr>
        <p:spPr>
          <a:xfrm>
            <a:off x="6225531" y="2021921"/>
            <a:ext cx="2663181" cy="150268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 testende Software</a:t>
            </a:r>
            <a:endParaRPr lang="en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7F8FB4-9F1B-AD62-2DF9-AB19B69FFC25}"/>
              </a:ext>
            </a:extLst>
          </p:cNvPr>
          <p:cNvCxnSpPr>
            <a:cxnSpLocks/>
          </p:cNvCxnSpPr>
          <p:nvPr/>
        </p:nvCxnSpPr>
        <p:spPr>
          <a:xfrm>
            <a:off x="3660841" y="2773264"/>
            <a:ext cx="2564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733BB96-2242-8AB7-23EC-524BB1DBE2A8}"/>
              </a:ext>
            </a:extLst>
          </p:cNvPr>
          <p:cNvSpPr txBox="1"/>
          <p:nvPr/>
        </p:nvSpPr>
        <p:spPr>
          <a:xfrm>
            <a:off x="4030051" y="2391233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Funktionseingang</a:t>
            </a:r>
            <a:endParaRPr lang="en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22F182-8411-455D-6FED-D92F56219DA3}"/>
              </a:ext>
            </a:extLst>
          </p:cNvPr>
          <p:cNvSpPr txBox="1"/>
          <p:nvPr/>
        </p:nvSpPr>
        <p:spPr>
          <a:xfrm>
            <a:off x="8839177" y="241663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Funktionsausgang</a:t>
            </a:r>
            <a:endParaRPr lang="en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1A9E7EF-D0A0-BB87-62FB-1CA056822B0E}"/>
              </a:ext>
            </a:extLst>
          </p:cNvPr>
          <p:cNvSpPr/>
          <p:nvPr/>
        </p:nvSpPr>
        <p:spPr>
          <a:xfrm>
            <a:off x="1901891" y="2021921"/>
            <a:ext cx="1758950" cy="15026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Vordefiniertes Testskript auf Basis der Requirements</a:t>
            </a:r>
            <a:endParaRPr lang="en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C9D3423-0942-BCCB-C26E-28EEE69707F7}"/>
              </a:ext>
            </a:extLst>
          </p:cNvPr>
          <p:cNvSpPr txBox="1"/>
          <p:nvPr/>
        </p:nvSpPr>
        <p:spPr>
          <a:xfrm>
            <a:off x="6601446" y="1690688"/>
            <a:ext cx="191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„Black Box“</a:t>
            </a:r>
            <a:endParaRPr lang="en-DE" sz="2000" b="1" dirty="0"/>
          </a:p>
        </p:txBody>
      </p:sp>
      <p:pic>
        <p:nvPicPr>
          <p:cNvPr id="34" name="Picture 4" descr="Stoppuhr - Download kostenlose symbole">
            <a:extLst>
              <a:ext uri="{FF2B5EF4-FFF2-40B4-BE49-F238E27FC236}">
                <a16:creationId xmlns:a16="http://schemas.microsoft.com/office/drawing/2014/main" id="{BCB39635-F3E5-BED9-7482-F32E729F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12" y="3643423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600EDD1-7314-25B6-98A8-CE05A7D99E63}"/>
              </a:ext>
            </a:extLst>
          </p:cNvPr>
          <p:cNvSpPr/>
          <p:nvPr/>
        </p:nvSpPr>
        <p:spPr>
          <a:xfrm>
            <a:off x="1901891" y="3862904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den seriellen Monitor</a:t>
            </a:r>
            <a:endParaRPr lang="en-DE" dirty="0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48D537B-B637-8133-782B-A854F2659DE2}"/>
              </a:ext>
            </a:extLst>
          </p:cNvPr>
          <p:cNvCxnSpPr>
            <a:cxnSpLocks/>
            <a:stCxn id="18" idx="2"/>
            <a:endCxn id="40" idx="0"/>
          </p:cNvCxnSpPr>
          <p:nvPr/>
        </p:nvCxnSpPr>
        <p:spPr>
          <a:xfrm>
            <a:off x="2781366" y="3524607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86D03274-7A4E-1C0F-974B-589463FED2BB}"/>
              </a:ext>
            </a:extLst>
          </p:cNvPr>
          <p:cNvSpPr/>
          <p:nvPr/>
        </p:nvSpPr>
        <p:spPr>
          <a:xfrm>
            <a:off x="6688436" y="3881239"/>
            <a:ext cx="1758951" cy="1408918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Ausgabe der Werte über das Display</a:t>
            </a:r>
            <a:endParaRPr lang="en-DE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DB4513F-FBF3-EB04-49E9-DA2CDA16C07C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567911" y="3542942"/>
            <a:ext cx="1" cy="3382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ilkreis 53">
            <a:extLst>
              <a:ext uri="{FF2B5EF4-FFF2-40B4-BE49-F238E27FC236}">
                <a16:creationId xmlns:a16="http://schemas.microsoft.com/office/drawing/2014/main" id="{225C7CB1-5A48-CF6C-DD57-3AF6CE689663}"/>
              </a:ext>
            </a:extLst>
          </p:cNvPr>
          <p:cNvSpPr/>
          <p:nvPr/>
        </p:nvSpPr>
        <p:spPr>
          <a:xfrm>
            <a:off x="8955269" y="3745664"/>
            <a:ext cx="257519" cy="266061"/>
          </a:xfrm>
          <a:prstGeom prst="pie">
            <a:avLst>
              <a:gd name="adj1" fmla="val 16094894"/>
              <a:gd name="adj2" fmla="val 195085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56" name="Picture 4" descr="Stoppuhr - Download kostenlose symbole">
            <a:extLst>
              <a:ext uri="{FF2B5EF4-FFF2-40B4-BE49-F238E27FC236}">
                <a16:creationId xmlns:a16="http://schemas.microsoft.com/office/drawing/2014/main" id="{FFDD70F6-D6B4-B9FB-5476-81441052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60" y="3611372"/>
            <a:ext cx="400353" cy="4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llipse 57">
            <a:extLst>
              <a:ext uri="{FF2B5EF4-FFF2-40B4-BE49-F238E27FC236}">
                <a16:creationId xmlns:a16="http://schemas.microsoft.com/office/drawing/2014/main" id="{C9F52E72-B00C-6852-DFF9-7000CF8DAF0A}"/>
              </a:ext>
            </a:extLst>
          </p:cNvPr>
          <p:cNvSpPr/>
          <p:nvPr/>
        </p:nvSpPr>
        <p:spPr>
          <a:xfrm>
            <a:off x="5932862" y="3714217"/>
            <a:ext cx="219074" cy="225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ilkreis 56">
            <a:extLst>
              <a:ext uri="{FF2B5EF4-FFF2-40B4-BE49-F238E27FC236}">
                <a16:creationId xmlns:a16="http://schemas.microsoft.com/office/drawing/2014/main" id="{9C17956A-CD1B-03F3-E1D8-FAD984C3351F}"/>
              </a:ext>
            </a:extLst>
          </p:cNvPr>
          <p:cNvSpPr/>
          <p:nvPr/>
        </p:nvSpPr>
        <p:spPr>
          <a:xfrm>
            <a:off x="5894417" y="3713613"/>
            <a:ext cx="257519" cy="266061"/>
          </a:xfrm>
          <a:prstGeom prst="pie">
            <a:avLst>
              <a:gd name="adj1" fmla="val 16094894"/>
              <a:gd name="adj2" fmla="val 179588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501E9B4-4FE0-D5F6-9C1C-D0C92554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Testmethode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23C68AC0-F8C3-74D3-60C8-8BB5D0FEDE0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04.06.2024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9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280600E9-2EA4-06B3-6429-5B4F645C3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6743"/>
              </p:ext>
            </p:extLst>
          </p:nvPr>
        </p:nvGraphicFramePr>
        <p:xfrm>
          <a:off x="273475" y="1606385"/>
          <a:ext cx="11327552" cy="4618745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1180675">
                  <a:extLst>
                    <a:ext uri="{9D8B030D-6E8A-4147-A177-3AD203B41FA5}">
                      <a16:colId xmlns:a16="http://schemas.microsoft.com/office/drawing/2014/main" val="45240370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3271747021"/>
                    </a:ext>
                  </a:extLst>
                </a:gridCol>
                <a:gridCol w="2195257">
                  <a:extLst>
                    <a:ext uri="{9D8B030D-6E8A-4147-A177-3AD203B41FA5}">
                      <a16:colId xmlns:a16="http://schemas.microsoft.com/office/drawing/2014/main" val="1156556837"/>
                    </a:ext>
                  </a:extLst>
                </a:gridCol>
                <a:gridCol w="2332293">
                  <a:extLst>
                    <a:ext uri="{9D8B030D-6E8A-4147-A177-3AD203B41FA5}">
                      <a16:colId xmlns:a16="http://schemas.microsoft.com/office/drawing/2014/main" val="1285454952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449216521"/>
                    </a:ext>
                  </a:extLst>
                </a:gridCol>
                <a:gridCol w="2291927">
                  <a:extLst>
                    <a:ext uri="{9D8B030D-6E8A-4147-A177-3AD203B41FA5}">
                      <a16:colId xmlns:a16="http://schemas.microsoft.com/office/drawing/2014/main" val="4091026238"/>
                    </a:ext>
                  </a:extLst>
                </a:gridCol>
              </a:tblGrid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Vorgabe Vcell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9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545547"/>
                  </a:ext>
                </a:extLst>
              </a:tr>
              <a:tr h="41879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BMS-21 </a:t>
                      </a:r>
                      <a:r>
                        <a:rPr lang="de-DE" sz="900" b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Auseinanderdriften der Zellspannungen entgegenwirken</a:t>
                      </a:r>
                      <a:endParaRPr lang="de-DE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Cellbalancing wird für jede Zelle aktiviert wenn nötig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 bzw 4 bei jedem vierten Schritt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8741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Zellen gleichzeitig außerhalb des Wertebereiches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3 &amp; 4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werden nacheinander gebalanced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187097"/>
                  </a:ext>
                </a:extLst>
              </a:tr>
              <a:tr h="277309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keine Zelle muss gebalanced werden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38712"/>
                  </a:ext>
                </a:extLst>
              </a:tr>
              <a:tr h="418793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weniger als 4-mal unterschritten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3x Vcell[4.0, 4.0, 4.0,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 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1xVcell[4.0, 4.0,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setbalActive: 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71905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12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Berechnung der Werte alle 200ms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nicht testbar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198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13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Mittelwert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Grenzwerttest (Standardabweichung)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so bestimmen, dass ein Wert nahe Mittelwert + Standardabweichung ist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3.5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4.4, 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]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mit m+s=4.634 &amp; m-s=3.636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setbalActive: 2 &amp; 4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✓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76593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14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Standardabweichung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610"/>
                  </a:ext>
                </a:extLst>
              </a:tr>
              <a:tr h="27730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15 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alle 4 Messungen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Kombiniert mit Funktoinstest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949212"/>
                  </a:ext>
                </a:extLst>
              </a:tr>
              <a:tr h="560278"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Zusatz 16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– </a:t>
                      </a:r>
                    </a:p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Balancing im 400ms-Takt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Zeitkritischer Test der Cellbalancing Aktivierung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Status des Cellbalancing zeitlich tracken</a:t>
                      </a:r>
                      <a:endParaRPr lang="de-DE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abhängig von t                         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Vcell[4.0, 4.0, 4.0, 4.0] </a:t>
                      </a:r>
                      <a:r>
                        <a:rPr lang="de-DE" sz="900" b="0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oder 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     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Vcell[</a:t>
                      </a:r>
                      <a:r>
                        <a:rPr lang="de-DE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, 4.0, 4.0, 4.0]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Nach setzen des Einganswertes verstreichen 400ms bis </a:t>
                      </a:r>
                    </a:p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setbalActive ≠ 0 aktiviert wird</a:t>
                      </a: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Grenzwert von 400ms wird Anforderungsbedingt nicht eingehalten 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927"/>
                  </a:ext>
                </a:extLst>
              </a:tr>
              <a:tr h="560278">
                <a:tc vMerge="1">
                  <a:txBody>
                    <a:bodyPr/>
                    <a:lstStyle/>
                    <a:p>
                      <a:pPr algn="l" fontAlgn="b"/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Zeitliche Abfolge des Cellbalancings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Werte vorgeben, in denen mehrere Zellen gleichzeitig balancing benötigen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Vcell[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de-DE" sz="9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4.5</a:t>
                      </a: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4.0, 4.0]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alle 400ms gesetzt, Rest der Zeit =0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setbalActive wird öfters gesetzt aber erst nach 400ms geändert, davor wird der alte Wert mehrmals gesetzt</a:t>
                      </a:r>
                      <a:endParaRPr lang="de-DE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13187" marR="4516" marT="56594" marB="56594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79654"/>
                  </a:ext>
                </a:extLst>
              </a:tr>
            </a:tbl>
          </a:graphicData>
        </a:graphic>
      </p:graphicFrame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04.06.2024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8" y="474313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9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Cell-Balancing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2D9C5F-7B2C-4B01-8C4C-943ECDFF7E6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9E019-435B-4EB6-829F-0E795361EE93}" type="datetime1">
              <a:rPr lang="de-DE" smtClean="0"/>
              <a:pPr/>
              <a:t>04.06.2024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BMS-LAB SS2024 _ function testing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5F2EC1-6232-E8F9-AAF7-D5DFEE78A490}"/>
              </a:ext>
            </a:extLst>
          </p:cNvPr>
          <p:cNvSpPr/>
          <p:nvPr/>
        </p:nvSpPr>
        <p:spPr>
          <a:xfrm>
            <a:off x="9372598" y="499691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checkcellbalancing()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2A2123-9209-6109-B8D7-47F7E054421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572926" y="787637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2FDF985-26B4-FEDE-BA9E-A9361B0AAD2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636249" y="776544"/>
            <a:ext cx="1123528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A06D53C-40DC-ACF9-3653-49168ECAEF79}"/>
              </a:ext>
            </a:extLst>
          </p:cNvPr>
          <p:cNvSpPr txBox="1"/>
          <p:nvPr/>
        </p:nvSpPr>
        <p:spPr>
          <a:xfrm>
            <a:off x="8539588" y="468767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0FA72A-47B6-1904-1FD6-CFB001167CB9}"/>
              </a:ext>
            </a:extLst>
          </p:cNvPr>
          <p:cNvSpPr txBox="1"/>
          <p:nvPr/>
        </p:nvSpPr>
        <p:spPr>
          <a:xfrm>
            <a:off x="10631167" y="473471"/>
            <a:ext cx="113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setbalActive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B7DEDD-F149-BC5C-CBEC-69436145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94" b="6763"/>
          <a:stretch/>
        </p:blipFill>
        <p:spPr>
          <a:xfrm>
            <a:off x="1481563" y="1659591"/>
            <a:ext cx="2743200" cy="235050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A14C92-05E1-B463-0F02-B66A9610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20" y="1822348"/>
            <a:ext cx="5303355" cy="184537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F712814-2919-A042-A027-94CACF1AF968}"/>
              </a:ext>
            </a:extLst>
          </p:cNvPr>
          <p:cNvSpPr txBox="1"/>
          <p:nvPr/>
        </p:nvSpPr>
        <p:spPr>
          <a:xfrm>
            <a:off x="88900" y="4010099"/>
            <a:ext cx="5870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Zusatz 12: Entscheidungskriterium alle 200ms berechnen</a:t>
            </a:r>
          </a:p>
          <a:p>
            <a:r>
              <a:rPr lang="de-DE" dirty="0"/>
              <a:t>Zusatz 15: 4 aufeinanderfolgende Messwerte werden benötigt, um Cellbalancing zu aktivieren </a:t>
            </a:r>
          </a:p>
          <a:p>
            <a:r>
              <a:rPr lang="de-DE" b="1" dirty="0"/>
              <a:t>	→ 4 × 200ms = 800ms</a:t>
            </a:r>
          </a:p>
          <a:p>
            <a:endParaRPr lang="de-DE" b="1" dirty="0"/>
          </a:p>
          <a:p>
            <a:br>
              <a:rPr lang="de-DE" dirty="0"/>
            </a:br>
            <a:r>
              <a:rPr lang="de-DE" dirty="0"/>
              <a:t>Zusatz 16: Cellbalancing im </a:t>
            </a:r>
            <a:r>
              <a:rPr lang="de-DE" b="1" dirty="0"/>
              <a:t>400ms</a:t>
            </a:r>
            <a:r>
              <a:rPr lang="de-DE" dirty="0"/>
              <a:t>-Takt</a:t>
            </a:r>
          </a:p>
          <a:p>
            <a:r>
              <a:rPr lang="de-DE" dirty="0">
                <a:sym typeface="Wingdings" panose="05000000000000000000" pitchFamily="2" charset="2"/>
              </a:rPr>
              <a:t> Zusatz 16 wurde nach Absprache auf 800ms erhöht</a:t>
            </a:r>
            <a:endParaRPr lang="en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45CBB10-2954-223C-FF7C-69136999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1541">
            <a:off x="2967771" y="5111576"/>
            <a:ext cx="175458" cy="51299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18FA0C5-59EC-E2DA-9C78-C2C61913A665}"/>
              </a:ext>
            </a:extLst>
          </p:cNvPr>
          <p:cNvSpPr txBox="1"/>
          <p:nvPr/>
        </p:nvSpPr>
        <p:spPr>
          <a:xfrm>
            <a:off x="7241224" y="3914117"/>
            <a:ext cx="466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Ausgangsparameter wird nur einmal pro Intervall auf aktiv gesetzt, damit die restliche Zeit für das Balancing genutzt werden kann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240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 Cell-Voltage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6310" y="642739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9AF5345-F68C-19D0-7292-7A9708D4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10010"/>
              </p:ext>
            </p:extLst>
          </p:nvPr>
        </p:nvGraphicFramePr>
        <p:xfrm>
          <a:off x="277629" y="1540876"/>
          <a:ext cx="11636737" cy="311724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18437">
                  <a:extLst>
                    <a:ext uri="{9D8B030D-6E8A-4147-A177-3AD203B41FA5}">
                      <a16:colId xmlns:a16="http://schemas.microsoft.com/office/drawing/2014/main" val="3792542670"/>
                    </a:ext>
                  </a:extLst>
                </a:gridCol>
                <a:gridCol w="1954521">
                  <a:extLst>
                    <a:ext uri="{9D8B030D-6E8A-4147-A177-3AD203B41FA5}">
                      <a16:colId xmlns:a16="http://schemas.microsoft.com/office/drawing/2014/main" val="3950356259"/>
                    </a:ext>
                  </a:extLst>
                </a:gridCol>
                <a:gridCol w="3265004">
                  <a:extLst>
                    <a:ext uri="{9D8B030D-6E8A-4147-A177-3AD203B41FA5}">
                      <a16:colId xmlns:a16="http://schemas.microsoft.com/office/drawing/2014/main" val="2072403008"/>
                    </a:ext>
                  </a:extLst>
                </a:gridCol>
                <a:gridCol w="2191578">
                  <a:extLst>
                    <a:ext uri="{9D8B030D-6E8A-4147-A177-3AD203B41FA5}">
                      <a16:colId xmlns:a16="http://schemas.microsoft.com/office/drawing/2014/main" val="38534329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358419604"/>
                    </a:ext>
                  </a:extLst>
                </a:gridCol>
                <a:gridCol w="735497">
                  <a:extLst>
                    <a:ext uri="{9D8B030D-6E8A-4147-A177-3AD203B41FA5}">
                      <a16:colId xmlns:a16="http://schemas.microsoft.com/office/drawing/2014/main" val="2191974740"/>
                    </a:ext>
                  </a:extLst>
                </a:gridCol>
              </a:tblGrid>
              <a:tr h="39253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Anforderung</a:t>
                      </a:r>
                    </a:p>
                  </a:txBody>
                  <a:tcPr marL="19647" marR="19647" marT="46900" marB="46900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Testart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Ausführung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Vorgabe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erwartetes 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1" u="none" strike="noStrike" kern="1200" cap="all" spc="6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Ergebnis</a:t>
                      </a:r>
                    </a:p>
                  </a:txBody>
                  <a:tcPr marL="19647" marR="19647" marT="46900" marB="469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32873"/>
                  </a:ext>
                </a:extLst>
              </a:tr>
              <a:tr h="31700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zeitbasierter Test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Überprüfung, ob die Funktion alle 200ms aufgerufen wird und die Zellspannungen korrekt misst.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currentMillisStop - currentMillisStart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 = 200 ms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728313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BMS-12 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Überschreitung der Zellspannung 4.2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über 4.2V,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Vcell[4] = {3.0, 4.1, 3.0,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Vcell[4] = {3.0, 4.2, 3.0, 2.5}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Vcell[4] = {4.2, 4.3, 2.5, 2.4}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Vcell[4] = {4.2, 4.3, 2.5, 2.6}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Vcell[4]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Overvoltage and Undervoltage!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Overvoltage!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Undervoltage!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99162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1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abtestbar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971059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2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27188"/>
                  </a:ext>
                </a:extLst>
              </a:tr>
              <a:tr h="8172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BMS-13</a:t>
                      </a:r>
                      <a:b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(Warnung bei aller ersten Unterschreitung der Zellspannung 2.5 V)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Grenzwertanalyse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Testen der Zellspannung genau bei und unter 2.5V, um sicherzustellen, dass die Warnung korrekt ausgelöst wird.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4.1, 3.0,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{3.0, 4.2, 3.0, 2.5}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2.4}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4.3, 2.5, 2.6}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Vcell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= {4.2, 4.1, 2.4, 2.6}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1: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2: keine Warnung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3: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4: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Szenario 5: </a:t>
                      </a:r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Undervoltage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i.O</a:t>
                      </a:r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821310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3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73855"/>
                  </a:ext>
                </a:extLst>
              </a:tr>
              <a:tr h="19193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Zusatz 4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nicht abtestbar, da VCU-Anforderung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900" b="0" u="none" strike="noStrike" kern="1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647" marR="19647" marT="1207" marB="469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5153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048392C-8BCE-458E-C5C0-98822AEDA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05"/>
          <a:stretch/>
        </p:blipFill>
        <p:spPr>
          <a:xfrm>
            <a:off x="277629" y="4791756"/>
            <a:ext cx="4356474" cy="1480281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E0929ED1-A0B1-9294-8894-4D271AEC022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2ED7C44-E3F8-9C5A-B3C6-0C2BEE985F6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3A8EA7-494A-F86D-72D5-6D8C200CDCEA}"/>
              </a:ext>
            </a:extLst>
          </p:cNvPr>
          <p:cNvSpPr txBox="1"/>
          <p:nvPr/>
        </p:nvSpPr>
        <p:spPr>
          <a:xfrm rot="1261602">
            <a:off x="3458461" y="4995492"/>
            <a:ext cx="12119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Szenario 5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94F74D3-51D5-319E-64C4-71024E6FF1B7}"/>
              </a:ext>
            </a:extLst>
          </p:cNvPr>
          <p:cNvCxnSpPr>
            <a:cxnSpLocks/>
          </p:cNvCxnSpPr>
          <p:nvPr/>
        </p:nvCxnSpPr>
        <p:spPr>
          <a:xfrm>
            <a:off x="277629" y="4742430"/>
            <a:ext cx="11595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4C19380C-83DE-E611-B1C3-B6A44E9793D9}"/>
              </a:ext>
            </a:extLst>
          </p:cNvPr>
          <p:cNvSpPr/>
          <p:nvPr/>
        </p:nvSpPr>
        <p:spPr>
          <a:xfrm>
            <a:off x="9186281" y="497955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checkcellVoltage()</a:t>
            </a:r>
            <a:endParaRPr lang="en-DE" sz="9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9342596-8EA9-665E-4F70-694B3B8EC4E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6609" y="785901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6EFA08C-F03C-99C9-8A8B-2CFA6F214F9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449932" y="785901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97756C0-4F66-928E-5015-E89278145EAE}"/>
              </a:ext>
            </a:extLst>
          </p:cNvPr>
          <p:cNvSpPr txBox="1"/>
          <p:nvPr/>
        </p:nvSpPr>
        <p:spPr>
          <a:xfrm>
            <a:off x="8353271" y="467031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Vcell[4]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D35F34-6231-E473-AC97-31E1FBB26D9A}"/>
              </a:ext>
            </a:extLst>
          </p:cNvPr>
          <p:cNvSpPr txBox="1"/>
          <p:nvPr/>
        </p:nvSpPr>
        <p:spPr>
          <a:xfrm>
            <a:off x="10392622" y="487570"/>
            <a:ext cx="185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WarningUndervoltage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E1CAC-6A3F-625A-D1E1-E4E1341998FA}"/>
              </a:ext>
            </a:extLst>
          </p:cNvPr>
          <p:cNvCxnSpPr>
            <a:cxnSpLocks/>
          </p:cNvCxnSpPr>
          <p:nvPr/>
        </p:nvCxnSpPr>
        <p:spPr>
          <a:xfrm>
            <a:off x="10449932" y="1073934"/>
            <a:ext cx="1479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D8C55C0-CBC8-3FB3-2928-FE730008C793}"/>
              </a:ext>
            </a:extLst>
          </p:cNvPr>
          <p:cNvSpPr txBox="1"/>
          <p:nvPr/>
        </p:nvSpPr>
        <p:spPr>
          <a:xfrm>
            <a:off x="10419212" y="796993"/>
            <a:ext cx="2263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</a:rPr>
              <a:t>WarningOvervoltage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21" name="Grafik 20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0CC4708-0057-1DF6-4DF3-B3F3F103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10" y="4799771"/>
            <a:ext cx="3508881" cy="155657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6EF1B95-B3AE-5479-3048-ED0554705E78}"/>
              </a:ext>
            </a:extLst>
          </p:cNvPr>
          <p:cNvSpPr txBox="1"/>
          <p:nvPr/>
        </p:nvSpPr>
        <p:spPr>
          <a:xfrm rot="1261602">
            <a:off x="8101459" y="4931833"/>
            <a:ext cx="9447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BMS-11</a:t>
            </a:r>
          </a:p>
        </p:txBody>
      </p:sp>
    </p:spTree>
    <p:extLst>
      <p:ext uri="{BB962C8B-B14F-4D97-AF65-F5344CB8AC3E}">
        <p14:creationId xmlns:p14="http://schemas.microsoft.com/office/powerpoint/2010/main" val="323382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DF61CF3D-ABFF-8631-4181-CA8DC827E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084290"/>
              </p:ext>
            </p:extLst>
          </p:nvPr>
        </p:nvGraphicFramePr>
        <p:xfrm>
          <a:off x="838200" y="1825625"/>
          <a:ext cx="10515596" cy="3894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01786077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116488829"/>
                    </a:ext>
                  </a:extLst>
                </a:gridCol>
                <a:gridCol w="1084034">
                  <a:extLst>
                    <a:ext uri="{9D8B030D-6E8A-4147-A177-3AD203B41FA5}">
                      <a16:colId xmlns:a16="http://schemas.microsoft.com/office/drawing/2014/main" val="317319382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618879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3842213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5507782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40538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anforderungsbeschreibung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testart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ausführung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vorgabe tcell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erwartetes 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cap="small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ergebnis</a:t>
                      </a:r>
                      <a:endParaRPr lang="de-DE" sz="1100" b="1" i="0" u="none" strike="noStrike" cap="small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523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alle 3s die Zelltemperatur der 4 Zellen messen.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Abgeleitete Zeitmessung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Messung Zeit zwischen Vorgabe von Werten und Ausgabe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≤ 3 s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868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BMS-15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Das BMS muss bei der aller ersten Überschreitung (≥ 1) einer oder mehrerer Zelltemperaturen über 60°C eine Warnung an die VCU senden.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1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jeder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Tcell[61.0, 65.0, 64.0, 67.0]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true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1322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2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Übertemperatur auf einer Zelle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[58.0, 59.0, 61.0, 59.0]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831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3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auf dem Grenzbereich (60 °C)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Tcell[60.0, 60.0, 60.0, 60.0]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 = 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55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allgemeiner Funktionstest 4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Alle Zellen unter dem Grenzbereich 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Tcell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[45.0, 43.0, 38.0, 28.0]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WarningOvertemp</a:t>
                      </a:r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=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✓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6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5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Bei einer permanenten kritischen Temperaturwarnung über 60°C, die ≥ 6s anhält, muss die VCU die Fahrleistung reduzieren.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Zusatz 6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Die VCU darf die Fahrleistung erst wieder erhöhen, nachdem das BMS für den Zeitraum von 3s keine kritische Temperaturwarnung an die VCU gesendet hat.</a:t>
                      </a:r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Nicht </a:t>
                      </a:r>
                      <a:r>
                        <a:rPr lang="de-DE" sz="1100" b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abtestbar</a:t>
                      </a:r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342450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6C36336B-AC75-FC05-8DB2-9433105A2324}"/>
              </a:ext>
            </a:extLst>
          </p:cNvPr>
          <p:cNvSpPr/>
          <p:nvPr/>
        </p:nvSpPr>
        <p:spPr>
          <a:xfrm>
            <a:off x="832664" y="4204627"/>
            <a:ext cx="10703085" cy="1699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1583B9A-71AF-9056-E5A5-28585397BF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3596210-B799-4DC5-AC95-F031ECD9234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EC52990-2FF7-3392-226A-2415F9B6C1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0F0FAAF-5A69-C190-6440-3CF410808C4B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4CFD9C-C7AD-594F-2AC7-88DFF5EF8875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5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Overtemp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EBFC8D4D-0DDD-959D-779E-4A9874C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BMS-LAB SS2024 _ function testing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DFF4AF-A738-067F-D84D-50BD103B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886" cy="4351338"/>
          </a:xfrm>
        </p:spPr>
        <p:txBody>
          <a:bodyPr/>
          <a:lstStyle/>
          <a:p>
            <a:r>
              <a:rPr lang="de-DE" dirty="0"/>
              <a:t>BMS-14</a:t>
            </a:r>
          </a:p>
          <a:p>
            <a:r>
              <a:rPr lang="de-DE" dirty="0"/>
              <a:t>Abgeleiteter Test</a:t>
            </a:r>
          </a:p>
          <a:p>
            <a:r>
              <a:rPr lang="de-DE" dirty="0"/>
              <a:t>Vorgabe zu bestimmtem Zeitpunkt von neuer Temperatur</a:t>
            </a:r>
          </a:p>
          <a:p>
            <a:r>
              <a:rPr lang="de-DE" dirty="0"/>
              <a:t>Zeitmessung bis Ausgabe von „</a:t>
            </a:r>
            <a:r>
              <a:rPr lang="de-DE" dirty="0" err="1"/>
              <a:t>WarningOvertemp</a:t>
            </a:r>
            <a:r>
              <a:rPr lang="de-DE" dirty="0"/>
              <a:t>“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031318-6A07-AD50-C52D-DAAE51D7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92" y="1822348"/>
            <a:ext cx="5753051" cy="370412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01183F9-76BB-5C1F-8327-8E2402F869A5}"/>
              </a:ext>
            </a:extLst>
          </p:cNvPr>
          <p:cNvSpPr/>
          <p:nvPr/>
        </p:nvSpPr>
        <p:spPr>
          <a:xfrm>
            <a:off x="9186860" y="496624"/>
            <a:ext cx="1263651" cy="5758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checkTemperature()</a:t>
            </a:r>
            <a:endParaRPr lang="en-DE" sz="900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D16D11C-37E6-F279-EC63-C371A7690B3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87188" y="784570"/>
            <a:ext cx="799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9B760-24EB-4E02-43B0-6DB95781684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450511" y="773477"/>
            <a:ext cx="1512889" cy="11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F0604D8-987B-5B23-5E30-819D67AEB834}"/>
              </a:ext>
            </a:extLst>
          </p:cNvPr>
          <p:cNvSpPr txBox="1"/>
          <p:nvPr/>
        </p:nvSpPr>
        <p:spPr>
          <a:xfrm>
            <a:off x="8353850" y="465700"/>
            <a:ext cx="10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Tcell[4]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92F058-9A6F-8B48-60A2-DED4FF96210D}"/>
              </a:ext>
            </a:extLst>
          </p:cNvPr>
          <p:cNvSpPr txBox="1"/>
          <p:nvPr/>
        </p:nvSpPr>
        <p:spPr>
          <a:xfrm>
            <a:off x="10445429" y="470404"/>
            <a:ext cx="161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WarningOvertemp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4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35EAB-2551-003C-CF6D-B1022764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 Upper Display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737297-4DA6-0F00-BB74-9A43738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721" y="6352822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3546098-CE2C-D8FA-45D8-AEE75A9148B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9E019-435B-4EB6-829F-0E795361EE93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04.06.2024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CEC79F7-A31E-D39D-D488-A2A8A43FB3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D9C5F-7B2C-4B01-8C4C-943ECDFF7E6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nhaltsplatzhalter 18" descr="Ein Bild, das Anzeigegerät, Monitor, Elektronisches Gerät, Multimedia enthält.&#10;&#10;Automatisch generierte Beschreibung">
            <a:extLst>
              <a:ext uri="{FF2B5EF4-FFF2-40B4-BE49-F238E27FC236}">
                <a16:creationId xmlns:a16="http://schemas.microsoft.com/office/drawing/2014/main" id="{286643F2-46AC-96A2-F562-2536B3399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0" t="12748" r="20871" b="13210"/>
          <a:stretch/>
        </p:blipFill>
        <p:spPr>
          <a:xfrm rot="16200000">
            <a:off x="612840" y="4558698"/>
            <a:ext cx="2024504" cy="2468235"/>
          </a:xfrm>
          <a:prstGeom prst="rect">
            <a:avLst/>
          </a:prstGeom>
        </p:spPr>
      </p:pic>
      <p:pic>
        <p:nvPicPr>
          <p:cNvPr id="11" name="Grafik 10" descr="Ein Bild, das Text, Screenshot, Anzeigegerät, Im Haus enthält.&#10;&#10;Automatisch generierte Beschreibung">
            <a:extLst>
              <a:ext uri="{FF2B5EF4-FFF2-40B4-BE49-F238E27FC236}">
                <a16:creationId xmlns:a16="http://schemas.microsoft.com/office/drawing/2014/main" id="{8A131453-8E52-CCA3-F84D-7007771F6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3366" r="13799" b="31881"/>
          <a:stretch/>
        </p:blipFill>
        <p:spPr>
          <a:xfrm>
            <a:off x="3005972" y="4804555"/>
            <a:ext cx="2496214" cy="2000512"/>
          </a:xfrm>
          <a:prstGeom prst="rect">
            <a:avLst/>
          </a:prstGeom>
        </p:spPr>
      </p:pic>
      <p:pic>
        <p:nvPicPr>
          <p:cNvPr id="17" name="Grafik 16" descr="Ein Bild, das Text, Screenshot, Anzeigegerät, Monitor enthält.&#10;&#10;Automatisch generierte Beschreibung">
            <a:extLst>
              <a:ext uri="{FF2B5EF4-FFF2-40B4-BE49-F238E27FC236}">
                <a16:creationId xmlns:a16="http://schemas.microsoft.com/office/drawing/2014/main" id="{9AE01D76-017F-71AC-746D-EDF8BA016E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3366" r="10001" b="31881"/>
          <a:stretch/>
        </p:blipFill>
        <p:spPr>
          <a:xfrm>
            <a:off x="5715343" y="4804556"/>
            <a:ext cx="2682100" cy="2000511"/>
          </a:xfrm>
          <a:prstGeom prst="rect">
            <a:avLst/>
          </a:prstGeom>
        </p:spPr>
      </p:pic>
      <p:pic>
        <p:nvPicPr>
          <p:cNvPr id="19" name="Grafik 18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0D434FE6-D50D-D899-4204-D9FA6842E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" y="1574310"/>
            <a:ext cx="11994919" cy="3383573"/>
          </a:xfrm>
          <a:prstGeom prst="rect">
            <a:avLst/>
          </a:prstGeom>
        </p:spPr>
      </p:pic>
      <p:pic>
        <p:nvPicPr>
          <p:cNvPr id="20" name="Grafik 1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64E8016-F2ED-D315-6922-22818C07C7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4" b="60239"/>
          <a:stretch/>
        </p:blipFill>
        <p:spPr>
          <a:xfrm>
            <a:off x="8755160" y="4957883"/>
            <a:ext cx="2997279" cy="18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Hochschule Esslingen PP Template</Template>
  <TotalTime>0</TotalTime>
  <Words>2061</Words>
  <Application>Microsoft Office PowerPoint</Application>
  <PresentationFormat>Breitbild</PresentationFormat>
  <Paragraphs>372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Aptos Narrow</vt:lpstr>
      <vt:lpstr>Arial</vt:lpstr>
      <vt:lpstr>Calibri</vt:lpstr>
      <vt:lpstr>Wingdings</vt:lpstr>
      <vt:lpstr>Office</vt:lpstr>
      <vt:lpstr>BMSLAB – function testing</vt:lpstr>
      <vt:lpstr>PowerPoint-Präsentation</vt:lpstr>
      <vt:lpstr>Testmethode</vt:lpstr>
      <vt:lpstr>1 Cell-Balancing</vt:lpstr>
      <vt:lpstr>1 Cell-Balancing</vt:lpstr>
      <vt:lpstr>2 Cell-Voltage</vt:lpstr>
      <vt:lpstr>3 Overtemp</vt:lpstr>
      <vt:lpstr>3 Overtemp</vt:lpstr>
      <vt:lpstr>4 Upper Display</vt:lpstr>
      <vt:lpstr>5 Lower Display</vt:lpstr>
      <vt:lpstr>6 Safety Controller</vt:lpstr>
      <vt:lpstr>6 Safety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BMSLAB – function testing</dc:title>
  <dc:creator>Wacker, Diana</dc:creator>
  <cp:lastModifiedBy>Stefan Ljubi</cp:lastModifiedBy>
  <cp:revision>17</cp:revision>
  <dcterms:created xsi:type="dcterms:W3CDTF">2024-05-20T09:32:01Z</dcterms:created>
  <dcterms:modified xsi:type="dcterms:W3CDTF">2024-06-04T08:32:41Z</dcterms:modified>
</cp:coreProperties>
</file>